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ppt/tags/tag10.xml" ContentType="application/vnd.openxmlformats-officedocument.presentationml.tags+xml"/>
  <Override PartName="/ppt/notesSlides/notesSlide3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09"/>
  </p:notesMasterIdLst>
  <p:handoutMasterIdLst>
    <p:handoutMasterId r:id="rId110"/>
  </p:handoutMasterIdLst>
  <p:sldIdLst>
    <p:sldId id="268" r:id="rId10"/>
    <p:sldId id="380" r:id="rId11"/>
    <p:sldId id="428" r:id="rId12"/>
    <p:sldId id="388" r:id="rId13"/>
    <p:sldId id="381" r:id="rId14"/>
    <p:sldId id="387" r:id="rId15"/>
    <p:sldId id="384" r:id="rId16"/>
    <p:sldId id="385" r:id="rId17"/>
    <p:sldId id="386" r:id="rId18"/>
    <p:sldId id="328" r:id="rId19"/>
    <p:sldId id="374" r:id="rId20"/>
    <p:sldId id="390" r:id="rId21"/>
    <p:sldId id="274" r:id="rId22"/>
    <p:sldId id="333" r:id="rId23"/>
    <p:sldId id="408" r:id="rId24"/>
    <p:sldId id="407" r:id="rId25"/>
    <p:sldId id="435" r:id="rId26"/>
    <p:sldId id="436" r:id="rId27"/>
    <p:sldId id="437" r:id="rId28"/>
    <p:sldId id="438" r:id="rId29"/>
    <p:sldId id="439" r:id="rId30"/>
    <p:sldId id="440" r:id="rId31"/>
    <p:sldId id="391" r:id="rId32"/>
    <p:sldId id="341" r:id="rId33"/>
    <p:sldId id="343" r:id="rId34"/>
    <p:sldId id="279" r:id="rId35"/>
    <p:sldId id="280" r:id="rId36"/>
    <p:sldId id="344" r:id="rId37"/>
    <p:sldId id="346" r:id="rId38"/>
    <p:sldId id="347" r:id="rId39"/>
    <p:sldId id="284" r:id="rId40"/>
    <p:sldId id="285" r:id="rId41"/>
    <p:sldId id="286" r:id="rId42"/>
    <p:sldId id="367" r:id="rId43"/>
    <p:sldId id="368" r:id="rId44"/>
    <p:sldId id="369" r:id="rId45"/>
    <p:sldId id="370" r:id="rId46"/>
    <p:sldId id="371" r:id="rId47"/>
    <p:sldId id="354" r:id="rId48"/>
    <p:sldId id="355" r:id="rId49"/>
    <p:sldId id="366" r:id="rId50"/>
    <p:sldId id="358" r:id="rId51"/>
    <p:sldId id="359" r:id="rId52"/>
    <p:sldId id="316" r:id="rId53"/>
    <p:sldId id="361" r:id="rId54"/>
    <p:sldId id="362" r:id="rId55"/>
    <p:sldId id="363" r:id="rId56"/>
    <p:sldId id="364" r:id="rId57"/>
    <p:sldId id="365" r:id="rId58"/>
    <p:sldId id="323" r:id="rId59"/>
    <p:sldId id="336" r:id="rId60"/>
    <p:sldId id="392" r:id="rId61"/>
    <p:sldId id="393" r:id="rId62"/>
    <p:sldId id="334" r:id="rId63"/>
    <p:sldId id="394" r:id="rId64"/>
    <p:sldId id="356" r:id="rId65"/>
    <p:sldId id="395" r:id="rId66"/>
    <p:sldId id="396" r:id="rId67"/>
    <p:sldId id="397" r:id="rId68"/>
    <p:sldId id="398" r:id="rId69"/>
    <p:sldId id="399" r:id="rId70"/>
    <p:sldId id="400" r:id="rId71"/>
    <p:sldId id="401" r:id="rId72"/>
    <p:sldId id="372" r:id="rId73"/>
    <p:sldId id="402" r:id="rId74"/>
    <p:sldId id="373" r:id="rId75"/>
    <p:sldId id="403" r:id="rId76"/>
    <p:sldId id="290" r:id="rId77"/>
    <p:sldId id="291" r:id="rId78"/>
    <p:sldId id="301" r:id="rId79"/>
    <p:sldId id="404" r:id="rId80"/>
    <p:sldId id="357" r:id="rId81"/>
    <p:sldId id="405" r:id="rId82"/>
    <p:sldId id="406" r:id="rId83"/>
    <p:sldId id="409" r:id="rId84"/>
    <p:sldId id="410" r:id="rId85"/>
    <p:sldId id="411" r:id="rId86"/>
    <p:sldId id="412" r:id="rId87"/>
    <p:sldId id="414" r:id="rId88"/>
    <p:sldId id="416" r:id="rId89"/>
    <p:sldId id="434" r:id="rId90"/>
    <p:sldId id="441" r:id="rId91"/>
    <p:sldId id="426" r:id="rId92"/>
    <p:sldId id="443" r:id="rId93"/>
    <p:sldId id="429" r:id="rId94"/>
    <p:sldId id="427" r:id="rId95"/>
    <p:sldId id="430" r:id="rId96"/>
    <p:sldId id="431" r:id="rId97"/>
    <p:sldId id="432" r:id="rId98"/>
    <p:sldId id="433" r:id="rId99"/>
    <p:sldId id="442" r:id="rId100"/>
    <p:sldId id="271" r:id="rId101"/>
    <p:sldId id="376" r:id="rId102"/>
    <p:sldId id="418" r:id="rId103"/>
    <p:sldId id="419" r:id="rId104"/>
    <p:sldId id="421" r:id="rId105"/>
    <p:sldId id="422" r:id="rId106"/>
    <p:sldId id="423" r:id="rId107"/>
    <p:sldId id="424" r:id="rId108"/>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75" autoAdjust="0"/>
    <p:restoredTop sz="84116" autoAdjust="0"/>
  </p:normalViewPr>
  <p:slideViewPr>
    <p:cSldViewPr snapToObjects="1">
      <p:cViewPr varScale="1">
        <p:scale>
          <a:sx n="191" d="100"/>
          <a:sy n="191" d="100"/>
        </p:scale>
        <p:origin x="2336" y="52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viewProps" Target="view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theme" Target="theme/theme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notesMaster" Target="notesMasters/notesMaster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08.03.21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08.03.21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introduction. And thanks for attending my talk. I am Aritra, Ph.D. student from ETH Zurich, and I am going to talk about a part of my doctoral thesis today which is about how to bring trust in modern computing platforms.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34</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they enable users to use their platform which are off the shelf computers to access their browser to access these services. Here is one of the example with the web enabled PLC made by </a:t>
            </a:r>
            <a:r>
              <a:rPr lang="en-US" dirty="0" err="1"/>
              <a:t>controlby</a:t>
            </a:r>
            <a:r>
              <a:rPr lang="en-US" dirty="0"/>
              <a:t> web. That provide rich UI interfaces that not only provide a many different way to input to the system but to interpret the output. And these are very critical for the proper operation of these devices.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79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78</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79</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84</a:t>
            </a:fld>
            <a:endParaRPr lang="de-CH" dirty="0"/>
          </a:p>
        </p:txBody>
      </p:sp>
    </p:spTree>
    <p:extLst>
      <p:ext uri="{BB962C8B-B14F-4D97-AF65-F5344CB8AC3E}">
        <p14:creationId xmlns:p14="http://schemas.microsoft.com/office/powerpoint/2010/main" val="15757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3/8/21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3/8/21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3/8/21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3/8/21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3/8/21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4.xml"/><Relationship Id="rId7"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144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39.png"/><Relationship Id="rId7" Type="http://schemas.openxmlformats.org/officeDocument/2006/relationships/image" Target="../media/image56.jpe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7.xml"/><Relationship Id="rId16"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 Id="rId1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5.png"/><Relationship Id="rId5" Type="http://schemas.microsoft.com/office/2007/relationships/hdphoto" Target="../media/hdphoto12.wdp"/><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36.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microsoft.com/office/2007/relationships/hdphoto" Target="../media/hdphoto6.wdp"/></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9.png"/><Relationship Id="rId7"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41.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1.png"/><Relationship Id="rId9" Type="http://schemas.openxmlformats.org/officeDocument/2006/relationships/image" Target="../media/image88.png"/></Relationships>
</file>

<file path=ppt/slides/_rels/slide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1.png"/><Relationship Id="rId9" Type="http://schemas.openxmlformats.org/officeDocument/2006/relationships/image" Target="../media/image88.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1.png"/><Relationship Id="rId9" Type="http://schemas.openxmlformats.org/officeDocument/2006/relationships/image" Target="../media/image88.png"/></Relationships>
</file>

<file path=ppt/slides/_rels/slide3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1.png"/><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90.png"/><Relationship Id="rId12" Type="http://schemas.openxmlformats.org/officeDocument/2006/relationships/image" Target="../media/image94.png"/><Relationship Id="rId17" Type="http://schemas.openxmlformats.org/officeDocument/2006/relationships/image" Target="../media/image96.png"/><Relationship Id="rId2" Type="http://schemas.openxmlformats.org/officeDocument/2006/relationships/image" Target="../media/image89.png"/><Relationship Id="rId16" Type="http://schemas.openxmlformats.org/officeDocument/2006/relationships/image" Target="../media/image95.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93.png"/><Relationship Id="rId5" Type="http://schemas.openxmlformats.org/officeDocument/2006/relationships/image" Target="../media/image83.png"/><Relationship Id="rId15" Type="http://schemas.openxmlformats.org/officeDocument/2006/relationships/image" Target="../media/image86.png"/><Relationship Id="rId10" Type="http://schemas.openxmlformats.org/officeDocument/2006/relationships/image" Target="../media/image92.png"/><Relationship Id="rId4" Type="http://schemas.openxmlformats.org/officeDocument/2006/relationships/image" Target="../media/image41.png"/><Relationship Id="rId9" Type="http://schemas.openxmlformats.org/officeDocument/2006/relationships/image" Target="../media/image91.png"/><Relationship Id="rId14" Type="http://schemas.openxmlformats.org/officeDocument/2006/relationships/image" Target="../media/image85.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9.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100.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9.png"/><Relationship Id="rId7" Type="http://schemas.openxmlformats.org/officeDocument/2006/relationships/image" Target="../media/image99.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41.png"/><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7.wdp"/></Relationships>
</file>

<file path=ppt/slides/_rels/slide5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3" Type="http://schemas.microsoft.com/office/2007/relationships/hdphoto" Target="../media/hdphoto13.wdp"/><Relationship Id="rId7" Type="http://schemas.openxmlformats.org/officeDocument/2006/relationships/image" Target="../media/image97.png"/><Relationship Id="rId12" Type="http://schemas.openxmlformats.org/officeDocument/2006/relationships/image" Target="../media/image96.png"/><Relationship Id="rId2" Type="http://schemas.openxmlformats.org/officeDocument/2006/relationships/image" Target="../media/image102.png"/><Relationship Id="rId16"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86.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85.png"/><Relationship Id="rId9" Type="http://schemas.openxmlformats.org/officeDocument/2006/relationships/image" Target="../media/image105.png"/><Relationship Id="rId14" Type="http://schemas.openxmlformats.org/officeDocument/2006/relationships/image" Target="../media/image109.png"/></Relationships>
</file>

<file path=ppt/slides/_rels/slide5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png"/><Relationship Id="rId12" Type="http://schemas.openxmlformats.org/officeDocument/2006/relationships/image" Target="../media/image41.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59.png"/></Relationships>
</file>

<file path=ppt/slides/_rels/slide5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54.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notesSlide" Target="../notesSlides/notesSlide27.xml"/><Relationship Id="rId7" Type="http://schemas.openxmlformats.org/officeDocument/2006/relationships/image" Target="../media/image47.png"/><Relationship Id="rId12" Type="http://schemas.openxmlformats.org/officeDocument/2006/relationships/image" Target="../media/image119.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 Id="rId14" Type="http://schemas.openxmlformats.org/officeDocument/2006/relationships/image" Target="../media/image121.png"/></Relationships>
</file>

<file path=ppt/slides/_rels/slide5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28.xml"/><Relationship Id="rId7" Type="http://schemas.openxmlformats.org/officeDocument/2006/relationships/image" Target="../media/image115.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4.png"/><Relationship Id="rId11" Type="http://schemas.openxmlformats.org/officeDocument/2006/relationships/image" Target="../media/image121.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27.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29.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15.png"/><Relationship Id="rId5" Type="http://schemas.openxmlformats.org/officeDocument/2006/relationships/image" Target="../media/image123.png"/><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notesSlide" Target="../notesSlides/notesSlide30.xml"/><Relationship Id="rId7"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15.png"/><Relationship Id="rId11"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44.png"/><Relationship Id="rId4" Type="http://schemas.openxmlformats.org/officeDocument/2006/relationships/image" Target="../media/image122.png"/><Relationship Id="rId9" Type="http://schemas.openxmlformats.org/officeDocument/2006/relationships/image" Target="../media/image48.png"/></Relationships>
</file>

<file path=ppt/slides/_rels/slide5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2.png"/><Relationship Id="rId7"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28.png"/><Relationship Id="rId5" Type="http://schemas.openxmlformats.org/officeDocument/2006/relationships/image" Target="../media/image115.png"/><Relationship Id="rId4" Type="http://schemas.openxmlformats.org/officeDocument/2006/relationships/image" Target="../media/image123.png"/><Relationship Id="rId9" Type="http://schemas.openxmlformats.org/officeDocument/2006/relationships/image" Target="../media/image1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6.png"/><Relationship Id="rId4" Type="http://schemas.microsoft.com/office/2007/relationships/hdphoto" Target="../media/hdphoto7.wdp"/></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28.png"/><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16.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28.png"/><Relationship Id="rId5" Type="http://schemas.openxmlformats.org/officeDocument/2006/relationships/image" Target="../media/image124.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28.png"/><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16.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28.png"/><Relationship Id="rId5" Type="http://schemas.openxmlformats.org/officeDocument/2006/relationships/image" Target="../media/image124.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44.png"/><Relationship Id="rId7"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28.png"/><Relationship Id="rId4" Type="http://schemas.openxmlformats.org/officeDocument/2006/relationships/image" Target="../media/image124.png"/><Relationship Id="rId9" Type="http://schemas.openxmlformats.org/officeDocument/2006/relationships/image" Target="../media/image115.png"/></Relationships>
</file>

<file path=ppt/slides/_rels/slide6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notesSlide" Target="../notesSlides/notesSlide37.xml"/><Relationship Id="rId7"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15.png"/><Relationship Id="rId5" Type="http://schemas.openxmlformats.org/officeDocument/2006/relationships/image" Target="../media/image123.png"/><Relationship Id="rId10" Type="http://schemas.openxmlformats.org/officeDocument/2006/relationships/image" Target="../media/image124.png"/><Relationship Id="rId4" Type="http://schemas.openxmlformats.org/officeDocument/2006/relationships/image" Target="../media/image122.png"/><Relationship Id="rId9" Type="http://schemas.openxmlformats.org/officeDocument/2006/relationships/image" Target="../media/image44.png"/></Relationships>
</file>

<file path=ppt/slides/_rels/slide6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31.png"/><Relationship Id="rId3" Type="http://schemas.openxmlformats.org/officeDocument/2006/relationships/notesSlide" Target="../notesSlides/notesSlide38.xml"/><Relationship Id="rId7" Type="http://schemas.openxmlformats.org/officeDocument/2006/relationships/image" Target="../media/image128.png"/><Relationship Id="rId12" Type="http://schemas.openxmlformats.org/officeDocument/2006/relationships/image" Target="../media/image130.png"/><Relationship Id="rId2" Type="http://schemas.openxmlformats.org/officeDocument/2006/relationships/slideLayout" Target="../slideLayouts/slideLayout5.xml"/><Relationship Id="rId16" Type="http://schemas.openxmlformats.org/officeDocument/2006/relationships/image" Target="../media/image120.png"/><Relationship Id="rId1" Type="http://schemas.openxmlformats.org/officeDocument/2006/relationships/tags" Target="../tags/tag10.xml"/><Relationship Id="rId6" Type="http://schemas.openxmlformats.org/officeDocument/2006/relationships/image" Target="../media/image115.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22.png"/><Relationship Id="rId9" Type="http://schemas.openxmlformats.org/officeDocument/2006/relationships/image" Target="../media/image44.png"/><Relationship Id="rId14" Type="http://schemas.openxmlformats.org/officeDocument/2006/relationships/image" Target="../media/image11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33.png"/><Relationship Id="rId5" Type="http://schemas.openxmlformats.org/officeDocument/2006/relationships/image" Target="../media/image300.png"/></Relationships>
</file>

<file path=ppt/slides/_rels/slide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15.png"/><Relationship Id="rId5" Type="http://schemas.openxmlformats.org/officeDocument/2006/relationships/image" Target="../media/image137.png"/><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28.png"/><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7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3.png"/><Relationship Id="rId3" Type="http://schemas.openxmlformats.org/officeDocument/2006/relationships/image" Target="../media/image39.png"/><Relationship Id="rId7" Type="http://schemas.openxmlformats.org/officeDocument/2006/relationships/image" Target="../media/image56.jpeg"/><Relationship Id="rId12" Type="http://schemas.openxmlformats.org/officeDocument/2006/relationships/image" Target="../media/image62.png"/><Relationship Id="rId2" Type="http://schemas.openxmlformats.org/officeDocument/2006/relationships/image" Target="../media/image1350.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5" Type="http://schemas.openxmlformats.org/officeDocument/2006/relationships/image" Target="../media/image65.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 Id="rId14" Type="http://schemas.openxmlformats.org/officeDocument/2006/relationships/image" Target="../media/image64.png"/></Relationships>
</file>

<file path=ppt/slides/_rels/slide7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64.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50.png"/><Relationship Id="rId10" Type="http://schemas.openxmlformats.org/officeDocument/2006/relationships/image" Target="../media/image143.png"/><Relationship Id="rId4" Type="http://schemas.openxmlformats.org/officeDocument/2006/relationships/image" Target="../media/image65.png"/><Relationship Id="rId9" Type="http://schemas.openxmlformats.org/officeDocument/2006/relationships/image" Target="../media/image142.png"/></Relationships>
</file>

<file path=ppt/slides/_rels/slide76.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64.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50.png"/><Relationship Id="rId10" Type="http://schemas.openxmlformats.org/officeDocument/2006/relationships/image" Target="../media/image143.png"/><Relationship Id="rId4" Type="http://schemas.openxmlformats.org/officeDocument/2006/relationships/image" Target="../media/image65.png"/><Relationship Id="rId9" Type="http://schemas.openxmlformats.org/officeDocument/2006/relationships/image" Target="../media/image142.png"/></Relationships>
</file>

<file path=ppt/slides/_rels/slide77.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64.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50.png"/><Relationship Id="rId10" Type="http://schemas.openxmlformats.org/officeDocument/2006/relationships/image" Target="../media/image143.png"/><Relationship Id="rId4" Type="http://schemas.openxmlformats.org/officeDocument/2006/relationships/image" Target="../media/image65.png"/><Relationship Id="rId9" Type="http://schemas.openxmlformats.org/officeDocument/2006/relationships/image" Target="../media/image142.png"/></Relationships>
</file>

<file path=ppt/slides/_rels/slide7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5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143.png"/><Relationship Id="rId5" Type="http://schemas.openxmlformats.org/officeDocument/2006/relationships/image" Target="../media/image65.png"/><Relationship Id="rId10" Type="http://schemas.openxmlformats.org/officeDocument/2006/relationships/image" Target="../media/image142.png"/><Relationship Id="rId4" Type="http://schemas.openxmlformats.org/officeDocument/2006/relationships/image" Target="../media/image64.png"/><Relationship Id="rId9" Type="http://schemas.openxmlformats.org/officeDocument/2006/relationships/image" Target="../media/image141.png"/><Relationship Id="rId14" Type="http://schemas.openxmlformats.org/officeDocument/2006/relationships/image" Target="../media/image146.png"/></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 Id="rId9" Type="http://schemas.openxmlformats.org/officeDocument/2006/relationships/image" Target="../media/image30.tmp"/></Relationships>
</file>

<file path=ppt/slides/_rels/slide8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46.png"/><Relationship Id="rId3" Type="http://schemas.openxmlformats.org/officeDocument/2006/relationships/image" Target="../media/image140.png"/><Relationship Id="rId7" Type="http://schemas.openxmlformats.org/officeDocument/2006/relationships/image" Target="../media/image50.png"/><Relationship Id="rId12" Type="http://schemas.openxmlformats.org/officeDocument/2006/relationships/image" Target="../media/image14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3.png"/><Relationship Id="rId11" Type="http://schemas.openxmlformats.org/officeDocument/2006/relationships/image" Target="../media/image144.png"/><Relationship Id="rId5" Type="http://schemas.openxmlformats.org/officeDocument/2006/relationships/image" Target="../media/image142.png"/><Relationship Id="rId10" Type="http://schemas.openxmlformats.org/officeDocument/2006/relationships/image" Target="../media/image139.png"/><Relationship Id="rId4" Type="http://schemas.openxmlformats.org/officeDocument/2006/relationships/image" Target="../media/image141.png"/><Relationship Id="rId9" Type="http://schemas.openxmlformats.org/officeDocument/2006/relationships/image" Target="../media/image64.png"/></Relationships>
</file>

<file path=ppt/slides/_rels/slide8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52.png"/><Relationship Id="rId3" Type="http://schemas.openxmlformats.org/officeDocument/2006/relationships/image" Target="../media/image140.png"/><Relationship Id="rId7" Type="http://schemas.openxmlformats.org/officeDocument/2006/relationships/image" Target="../media/image50.png"/><Relationship Id="rId12" Type="http://schemas.openxmlformats.org/officeDocument/2006/relationships/image" Target="../media/image146.png"/><Relationship Id="rId17" Type="http://schemas.openxmlformats.org/officeDocument/2006/relationships/image" Target="../media/image139.png"/><Relationship Id="rId2" Type="http://schemas.openxmlformats.org/officeDocument/2006/relationships/image" Target="../media/image148.png"/><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45.png"/><Relationship Id="rId5" Type="http://schemas.openxmlformats.org/officeDocument/2006/relationships/image" Target="../media/image150.png"/><Relationship Id="rId15" Type="http://schemas.openxmlformats.org/officeDocument/2006/relationships/image" Target="../media/image154.png"/><Relationship Id="rId10" Type="http://schemas.openxmlformats.org/officeDocument/2006/relationships/image" Target="../media/image144.png"/><Relationship Id="rId4" Type="http://schemas.openxmlformats.org/officeDocument/2006/relationships/image" Target="../media/image149.png"/><Relationship Id="rId9" Type="http://schemas.openxmlformats.org/officeDocument/2006/relationships/image" Target="../media/image55.png"/><Relationship Id="rId14" Type="http://schemas.openxmlformats.org/officeDocument/2006/relationships/image" Target="../media/image153.png"/></Relationships>
</file>

<file path=ppt/slides/_rels/slide8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56.png"/><Relationship Id="rId7" Type="http://schemas.openxmlformats.org/officeDocument/2006/relationships/image" Target="../media/image64.png"/><Relationship Id="rId2" Type="http://schemas.openxmlformats.org/officeDocument/2006/relationships/image" Target="../media/image155.png"/><Relationship Id="rId1" Type="http://schemas.openxmlformats.org/officeDocument/2006/relationships/slideLayout" Target="../slideLayouts/slideLayout5.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6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167.png"/><Relationship Id="rId4" Type="http://schemas.openxmlformats.org/officeDocument/2006/relationships/image" Target="../media/image166.png"/></Relationships>
</file>

<file path=ppt/slides/_rels/slide8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8.wdp"/><Relationship Id="rId11" Type="http://schemas.openxmlformats.org/officeDocument/2006/relationships/image" Target="../media/image32.jpeg"/><Relationship Id="rId5" Type="http://schemas.openxmlformats.org/officeDocument/2006/relationships/image" Target="../media/image27.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1.png"/><Relationship Id="rId4" Type="http://schemas.openxmlformats.org/officeDocument/2006/relationships/image" Target="../media/image170.png"/></Relationships>
</file>

<file path=ppt/slides/_rels/slide9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5" Type="http://schemas.openxmlformats.org/officeDocument/2006/relationships/image" Target="../media/image175.png"/><Relationship Id="rId4" Type="http://schemas.openxmlformats.org/officeDocument/2006/relationships/image" Target="../media/image17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3/8/21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3/8/21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3/8/21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3/8/21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Trust on first use for remote attestation</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0" presetClass="entr" presetSubtype="0"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21"/>
                                        </p:tgtEl>
                                      </p:cBhvr>
                                    </p:animEffect>
                                    <p:set>
                                      <p:cBhvr>
                                        <p:cTn id="89" dur="1" fill="hold">
                                          <p:stCondLst>
                                            <p:cond delay="499"/>
                                          </p:stCondLst>
                                        </p:cTn>
                                        <p:tgtEl>
                                          <p:spTgt spid="21"/>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24"/>
                                        </p:tgtEl>
                                      </p:cBhvr>
                                    </p:animEffect>
                                    <p:set>
                                      <p:cBhvr>
                                        <p:cTn id="92" dur="1" fill="hold">
                                          <p:stCondLst>
                                            <p:cond delay="499"/>
                                          </p:stCondLst>
                                        </p:cTn>
                                        <p:tgtEl>
                                          <p:spTgt spid="2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3"/>
                                        </p:tgtEl>
                                      </p:cBhvr>
                                    </p:animEffect>
                                    <p:set>
                                      <p:cBhvr>
                                        <p:cTn id="98" dur="1" fill="hold">
                                          <p:stCondLst>
                                            <p:cond delay="499"/>
                                          </p:stCondLst>
                                        </p:cTn>
                                        <p:tgtEl>
                                          <p:spTgt spid="23"/>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5"/>
                                        </p:tgtEl>
                                      </p:cBhvr>
                                    </p:animEffect>
                                    <p:set>
                                      <p:cBhvr>
                                        <p:cTn id="101" dur="1" fill="hold">
                                          <p:stCondLst>
                                            <p:cond delay="499"/>
                                          </p:stCondLst>
                                        </p:cTn>
                                        <p:tgtEl>
                                          <p:spTgt spid="25"/>
                                        </p:tgtEl>
                                        <p:attrNameLst>
                                          <p:attrName>style.visibility</p:attrName>
                                        </p:attrNameLst>
                                      </p:cBhvr>
                                      <p:to>
                                        <p:strVal val="hidden"/>
                                      </p:to>
                                    </p:se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6">
                                            <p:txEl>
                                              <p:pRg st="0" end="0"/>
                                            </p:txEl>
                                          </p:spTgt>
                                        </p:tgtEl>
                                        <p:attrNameLst>
                                          <p:attrName>style.visibility</p:attrName>
                                        </p:attrNameLst>
                                      </p:cBhvr>
                                      <p:to>
                                        <p:strVal val="visible"/>
                                      </p:to>
                                    </p:set>
                                    <p:animEffect transition="in" filter="fade">
                                      <p:cBhvr>
                                        <p:cTn id="119" dur="500"/>
                                        <p:tgtEl>
                                          <p:spTgt spid="36">
                                            <p:txEl>
                                              <p:pRg st="0" end="0"/>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36">
                                            <p:txEl>
                                              <p:pRg st="1" end="1"/>
                                            </p:txEl>
                                          </p:spTgt>
                                        </p:tgtEl>
                                        <p:attrNameLst>
                                          <p:attrName>style.visibility</p:attrName>
                                        </p:attrNameLst>
                                      </p:cBhvr>
                                      <p:to>
                                        <p:strVal val="visible"/>
                                      </p:to>
                                    </p:set>
                                    <p:animEffect transition="in" filter="fade">
                                      <p:cBhvr>
                                        <p:cTn id="124" dur="500"/>
                                        <p:tgtEl>
                                          <p:spTgt spid="36">
                                            <p:txEl>
                                              <p:pRg st="1" end="1"/>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xEl>
                                              <p:pRg st="2" end="2"/>
                                            </p:txEl>
                                          </p:spTgt>
                                        </p:tgtEl>
                                        <p:attrNameLst>
                                          <p:attrName>style.visibility</p:attrName>
                                        </p:attrNameLst>
                                      </p:cBhvr>
                                      <p:to>
                                        <p:strVal val="visible"/>
                                      </p:to>
                                    </p:set>
                                    <p:animEffect transition="in" filter="fade">
                                      <p:cBhvr>
                                        <p:cTn id="129"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7"/>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3/8/21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3/8/21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3/8/21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5"/>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6"/>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3/8/21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3/8/21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3/8/21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3/8/21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3/8/21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3/8/21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3/8/21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3/8/21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endParaRPr lang="en-US" dirty="0"/>
          </a:p>
          <a:p>
            <a:r>
              <a:rPr lang="en-US" dirty="0" err="1"/>
              <a:t>Hotcalls</a:t>
            </a:r>
            <a:r>
              <a:rPr lang="en-US" dirty="0"/>
              <a:t> to avoid OCALLs and ECALLs</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3/8/21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3/8/21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3/8/21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3/8/21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71</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3/8/21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72</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3/8/21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3/8/21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3/8/21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B008F-6781-43D5-B2F8-98730680182D}"/>
              </a:ext>
            </a:extLst>
          </p:cNvPr>
          <p:cNvSpPr>
            <a:spLocks noGrp="1"/>
          </p:cNvSpPr>
          <p:nvPr>
            <p:ph idx="1"/>
          </p:nvPr>
        </p:nvSpPr>
        <p:spPr/>
        <p:txBody>
          <a:bodyPr/>
          <a:lstStyle/>
          <a:p>
            <a:r>
              <a:rPr lang="en-US" dirty="0"/>
              <a:t>Type I : Sensors</a:t>
            </a:r>
          </a:p>
          <a:p>
            <a:endParaRPr lang="en-US" sz="1600" dirty="0"/>
          </a:p>
          <a:p>
            <a:pPr lvl="1"/>
            <a:r>
              <a:rPr lang="en-US" dirty="0"/>
              <a:t>Remote attacker</a:t>
            </a:r>
          </a:p>
          <a:p>
            <a:pPr lvl="1"/>
            <a:endParaRPr lang="en-US" dirty="0"/>
          </a:p>
          <a:p>
            <a:pPr lvl="1"/>
            <a:endParaRPr lang="en-US" dirty="0"/>
          </a:p>
          <a:p>
            <a:pPr lvl="1"/>
            <a:endParaRPr lang="en-US" dirty="0"/>
          </a:p>
          <a:p>
            <a:r>
              <a:rPr lang="en-US" dirty="0"/>
              <a:t>Type II : Compute Devices</a:t>
            </a:r>
          </a:p>
          <a:p>
            <a:pPr lvl="1"/>
            <a:endParaRPr lang="en-US" sz="1600" dirty="0"/>
          </a:p>
          <a:p>
            <a:pPr lvl="1"/>
            <a:r>
              <a:rPr lang="en-US" dirty="0"/>
              <a:t>Local physical attacker</a:t>
            </a:r>
          </a:p>
        </p:txBody>
      </p:sp>
      <p:sp>
        <p:nvSpPr>
          <p:cNvPr id="3" name="Date Placeholder 2">
            <a:extLst>
              <a:ext uri="{FF2B5EF4-FFF2-40B4-BE49-F238E27FC236}">
                <a16:creationId xmlns:a16="http://schemas.microsoft.com/office/drawing/2014/main" id="{A0D615E4-79FF-4394-85C6-DE6E33D2E369}"/>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4AEB036E-07CC-46CE-951B-F319CB85E809}"/>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3B7B5E9F-B8B1-427F-94A6-94863C1B3764}"/>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EA8951C7-AAA8-436D-A45A-E48F0A9282B0}"/>
              </a:ext>
            </a:extLst>
          </p:cNvPr>
          <p:cNvSpPr>
            <a:spLocks noGrp="1"/>
          </p:cNvSpPr>
          <p:nvPr>
            <p:ph type="title"/>
          </p:nvPr>
        </p:nvSpPr>
        <p:spPr/>
        <p:txBody>
          <a:bodyPr/>
          <a:lstStyle/>
          <a:p>
            <a:r>
              <a:rPr lang="en-US" dirty="0"/>
              <a:t>Attacker model</a:t>
            </a:r>
          </a:p>
        </p:txBody>
      </p:sp>
      <p:pic>
        <p:nvPicPr>
          <p:cNvPr id="8" name="Picture 7">
            <a:extLst>
              <a:ext uri="{FF2B5EF4-FFF2-40B4-BE49-F238E27FC236}">
                <a16:creationId xmlns:a16="http://schemas.microsoft.com/office/drawing/2014/main" id="{50103DCC-3DD3-4218-9951-1E0907FAC0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0391" y="1936278"/>
            <a:ext cx="761695" cy="761695"/>
          </a:xfrm>
          <a:prstGeom prst="rect">
            <a:avLst/>
          </a:prstGeom>
        </p:spPr>
      </p:pic>
      <p:pic>
        <p:nvPicPr>
          <p:cNvPr id="10" name="Picture 9">
            <a:extLst>
              <a:ext uri="{FF2B5EF4-FFF2-40B4-BE49-F238E27FC236}">
                <a16:creationId xmlns:a16="http://schemas.microsoft.com/office/drawing/2014/main" id="{FEAA958A-08A7-4063-A87A-46A677B2D7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7536" y="1828766"/>
            <a:ext cx="877269" cy="877269"/>
          </a:xfrm>
          <a:prstGeom prst="rect">
            <a:avLst/>
          </a:prstGeom>
        </p:spPr>
      </p:pic>
      <p:pic>
        <p:nvPicPr>
          <p:cNvPr id="14" name="Picture 13">
            <a:extLst>
              <a:ext uri="{FF2B5EF4-FFF2-40B4-BE49-F238E27FC236}">
                <a16:creationId xmlns:a16="http://schemas.microsoft.com/office/drawing/2014/main" id="{6E93004C-A248-4BA2-992A-CEF31AD5E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6419" y="1912034"/>
            <a:ext cx="685495" cy="685495"/>
          </a:xfrm>
          <a:prstGeom prst="rect">
            <a:avLst/>
          </a:prstGeom>
        </p:spPr>
      </p:pic>
      <p:grpSp>
        <p:nvGrpSpPr>
          <p:cNvPr id="17" name="Group 16">
            <a:extLst>
              <a:ext uri="{FF2B5EF4-FFF2-40B4-BE49-F238E27FC236}">
                <a16:creationId xmlns:a16="http://schemas.microsoft.com/office/drawing/2014/main" id="{544A3571-C719-404D-BB2D-E1E70F21ECFF}"/>
              </a:ext>
            </a:extLst>
          </p:cNvPr>
          <p:cNvGrpSpPr/>
          <p:nvPr/>
        </p:nvGrpSpPr>
        <p:grpSpPr>
          <a:xfrm>
            <a:off x="7625409" y="1601181"/>
            <a:ext cx="685801" cy="1031829"/>
            <a:chOff x="7430988" y="1604996"/>
            <a:chExt cx="685801" cy="1031829"/>
          </a:xfrm>
        </p:grpSpPr>
        <p:pic>
          <p:nvPicPr>
            <p:cNvPr id="12" name="Picture 11">
              <a:extLst>
                <a:ext uri="{FF2B5EF4-FFF2-40B4-BE49-F238E27FC236}">
                  <a16:creationId xmlns:a16="http://schemas.microsoft.com/office/drawing/2014/main" id="{1081517A-2B91-4F9D-9880-12491A159E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9589" y="2179625"/>
              <a:ext cx="457200" cy="457200"/>
            </a:xfrm>
            <a:prstGeom prst="rect">
              <a:avLst/>
            </a:prstGeom>
          </p:spPr>
        </p:pic>
        <p:pic>
          <p:nvPicPr>
            <p:cNvPr id="16" name="Picture 15">
              <a:extLst>
                <a:ext uri="{FF2B5EF4-FFF2-40B4-BE49-F238E27FC236}">
                  <a16:creationId xmlns:a16="http://schemas.microsoft.com/office/drawing/2014/main" id="{0A6E812C-9A6D-48B3-8C4A-70E45CB39E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135931">
              <a:off x="7430988" y="1604996"/>
              <a:ext cx="457200" cy="457200"/>
            </a:xfrm>
            <a:prstGeom prst="rect">
              <a:avLst/>
            </a:prstGeom>
          </p:spPr>
        </p:pic>
      </p:grpSp>
      <p:pic>
        <p:nvPicPr>
          <p:cNvPr id="18" name="Picture 17">
            <a:extLst>
              <a:ext uri="{FF2B5EF4-FFF2-40B4-BE49-F238E27FC236}">
                <a16:creationId xmlns:a16="http://schemas.microsoft.com/office/drawing/2014/main" id="{FBADF9B3-022C-42A9-B942-7A013633F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5848058" y="4214985"/>
            <a:ext cx="877268" cy="877268"/>
          </a:xfrm>
          <a:prstGeom prst="rect">
            <a:avLst/>
          </a:prstGeom>
        </p:spPr>
      </p:pic>
      <p:pic>
        <p:nvPicPr>
          <p:cNvPr id="19" name="Picture 18">
            <a:extLst>
              <a:ext uri="{FF2B5EF4-FFF2-40B4-BE49-F238E27FC236}">
                <a16:creationId xmlns:a16="http://schemas.microsoft.com/office/drawing/2014/main" id="{CF46C334-9D67-4CDE-AD8D-DE8E8EEC7D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65305" y="4261952"/>
            <a:ext cx="767247" cy="767247"/>
          </a:xfrm>
          <a:prstGeom prst="rect">
            <a:avLst/>
          </a:prstGeom>
        </p:spPr>
      </p:pic>
      <p:pic>
        <p:nvPicPr>
          <p:cNvPr id="21" name="Picture 20">
            <a:extLst>
              <a:ext uri="{FF2B5EF4-FFF2-40B4-BE49-F238E27FC236}">
                <a16:creationId xmlns:a16="http://schemas.microsoft.com/office/drawing/2014/main" id="{652E364D-C943-4F60-B5B3-F4E017C542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0790" y="4401497"/>
            <a:ext cx="619986" cy="619986"/>
          </a:xfrm>
          <a:prstGeom prst="rect">
            <a:avLst/>
          </a:prstGeom>
        </p:spPr>
      </p:pic>
    </p:spTree>
    <p:extLst>
      <p:ext uri="{BB962C8B-B14F-4D97-AF65-F5344CB8AC3E}">
        <p14:creationId xmlns:p14="http://schemas.microsoft.com/office/powerpoint/2010/main" val="263097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389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life cycle events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 Peripheral issues shutdown signal </a:t>
                </a:r>
              </a:p>
              <a:p>
                <a:pPr lvl="1"/>
                <a:r>
                  <a:rPr lang="en-US" dirty="0"/>
                  <a:t>Asynchronous: Peripheral disconnected while in use</a:t>
                </a:r>
              </a:p>
              <a:p>
                <a:pPr lvl="1"/>
                <a:r>
                  <a:rPr lang="en-US" dirty="0"/>
                  <a:t>Zeros out all the internal states</a:t>
                </a:r>
              </a:p>
            </p:txBody>
          </p:sp>
        </mc:Choice>
        <mc:Fallback>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20" t="-240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3/8/21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3/8/21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16156</TotalTime>
  <Words>4409</Words>
  <Application>Microsoft Macintosh PowerPoint</Application>
  <PresentationFormat>Custom</PresentationFormat>
  <Paragraphs>1308</Paragraphs>
  <Slides>99</Slides>
  <Notes>42</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99</vt:i4>
      </vt:variant>
    </vt:vector>
  </HeadingPairs>
  <TitlesOfParts>
    <vt:vector size="113"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Traditional CPU-centric Model</vt:lpstr>
      <vt:lpstr>Disaggregated computing</vt:lpstr>
      <vt:lpstr>Thesis Contribution</vt:lpstr>
      <vt:lpstr>Thesis Contribution</vt:lpstr>
      <vt:lpstr>Thesis Contribution</vt:lpstr>
      <vt:lpstr>Thesis Contribution</vt:lpstr>
      <vt:lpstr>Thesis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Attacker model</vt:lpstr>
      <vt:lpstr>PIE: Platform Isolation Environment</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528</cp:revision>
  <cp:lastPrinted>2013-06-08T11:22:51Z</cp:lastPrinted>
  <dcterms:created xsi:type="dcterms:W3CDTF">2019-12-03T10:53:56Z</dcterms:created>
  <dcterms:modified xsi:type="dcterms:W3CDTF">2021-03-08T19:24:57Z</dcterms:modified>
</cp:coreProperties>
</file>